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309" r:id="rId5"/>
    <p:sldId id="269" r:id="rId6"/>
    <p:sldId id="308" r:id="rId7"/>
    <p:sldId id="294" r:id="rId8"/>
    <p:sldId id="295" r:id="rId9"/>
    <p:sldId id="288" r:id="rId10"/>
    <p:sldId id="289" r:id="rId11"/>
    <p:sldId id="290" r:id="rId12"/>
    <p:sldId id="276" r:id="rId13"/>
    <p:sldId id="305" r:id="rId14"/>
    <p:sldId id="291" r:id="rId15"/>
    <p:sldId id="292" r:id="rId16"/>
    <p:sldId id="293" r:id="rId17"/>
    <p:sldId id="298" r:id="rId18"/>
    <p:sldId id="299" r:id="rId19"/>
    <p:sldId id="310" r:id="rId20"/>
    <p:sldId id="311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3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95919" y="2653827"/>
            <a:ext cx="6752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Egzamin ósmoklasisty</a:t>
            </a:r>
            <a:endParaRPr lang="pl-P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759079" y="3685792"/>
            <a:ext cx="5738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Rok szkolny 2022 / 2023</a:t>
            </a: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919" y="1358446"/>
            <a:ext cx="1785665" cy="118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014" y="1130783"/>
            <a:ext cx="57307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6494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Rozdanie arkuszy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0080" y="2027817"/>
            <a:ext cx="7759337" cy="40597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altLang="pl-PL" sz="2800" dirty="0" smtClean="0">
                <a:latin typeface="Gabriola" pitchFamily="82" charset="0"/>
              </a:rPr>
              <a:t>Punktualnie </a:t>
            </a:r>
            <a:r>
              <a:rPr lang="pl-PL" altLang="pl-PL" sz="2800" b="1" dirty="0" smtClean="0">
                <a:solidFill>
                  <a:srgbClr val="FF0000"/>
                </a:solidFill>
                <a:latin typeface="Gabriola" pitchFamily="82" charset="0"/>
              </a:rPr>
              <a:t>o</a:t>
            </a:r>
            <a:r>
              <a:rPr lang="pl-PL" altLang="pl-PL" sz="4000" b="1" dirty="0" smtClean="0">
                <a:solidFill>
                  <a:srgbClr val="FF0000"/>
                </a:solidFill>
                <a:latin typeface="Gabriola" pitchFamily="82" charset="0"/>
              </a:rPr>
              <a:t> 9.00 </a:t>
            </a:r>
            <a:r>
              <a:rPr lang="pl-PL" altLang="pl-PL" sz="2800" dirty="0" smtClean="0">
                <a:latin typeface="Gabriola" pitchFamily="82" charset="0"/>
              </a:rPr>
              <a:t>członkowie komisji rozdają arkusze.</a:t>
            </a:r>
          </a:p>
          <a:p>
            <a:pPr algn="ctr"/>
            <a:r>
              <a:rPr lang="pl-PL" altLang="pl-PL" sz="2800" dirty="0" smtClean="0">
                <a:latin typeface="Gabriola" pitchFamily="82" charset="0"/>
              </a:rPr>
              <a:t>Uczniowie czytają instrukcję, wpisują  w wyznaczonym miejscu swój kod, numer PESEL i naklejają naklejki – na początku arkusza i na karcie odpowiedzi. </a:t>
            </a:r>
          </a:p>
          <a:p>
            <a:pPr algn="ctr"/>
            <a:r>
              <a:rPr lang="pl-PL" altLang="pl-PL" sz="2800" dirty="0" smtClean="0">
                <a:latin typeface="Gabriola" pitchFamily="82" charset="0"/>
              </a:rPr>
              <a:t>Sprawdzają, czy arkusz jest kompletny.</a:t>
            </a:r>
          </a:p>
          <a:p>
            <a:pPr algn="ctr"/>
            <a:r>
              <a:rPr lang="pl-PL" altLang="pl-PL" sz="2800" dirty="0" smtClean="0">
                <a:latin typeface="Gabriola" pitchFamily="82" charset="0"/>
              </a:rPr>
              <a:t>Nauczyciele pomagają uczniom i odpowiadają na pytania, dotyczące części organizacyjnej</a:t>
            </a:r>
            <a:r>
              <a:rPr lang="pl-PL" altLang="pl-PL" sz="2800" dirty="0" smtClean="0">
                <a:latin typeface="Garamond" pitchFamily="18" charset="0"/>
              </a:rPr>
              <a:t>.</a:t>
            </a:r>
          </a:p>
          <a:p>
            <a:pPr marL="0" indent="0" algn="ctr">
              <a:buNone/>
            </a:pPr>
            <a:endParaRPr lang="pl-PL" altLang="pl-PL" sz="2800" dirty="0" smtClean="0">
              <a:latin typeface="Garamond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pl-PL" altLang="pl-PL" sz="19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Uczeń nie podpisuje arkusza ani karty odpowiedzi imieniem i nazwiskiem.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l-PL" altLang="pl-PL" sz="19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Naklejki z imieniem i nazwiskiem nie wykorzystuje się do oznaczenia </a:t>
            </a:r>
            <a:r>
              <a:rPr lang="pl-PL" altLang="pl-PL" sz="19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arkusza!!!</a:t>
            </a:r>
            <a:endParaRPr lang="pl-PL" sz="1900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846" y="755051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Początek pracy z arkuszem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0080" y="2027817"/>
            <a:ext cx="7759337" cy="36038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800" dirty="0" smtClean="0">
                <a:latin typeface="Gabriola" pitchFamily="82" charset="0"/>
              </a:rPr>
              <a:t>Po zakończeniu wszystkich czynności organizacyjnych rozpoczyna się właściwa praca z arkuszem.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pl-PL" sz="2800" dirty="0" smtClean="0">
              <a:latin typeface="Gabriola" pitchFamily="82" charset="0"/>
            </a:endParaRPr>
          </a:p>
          <a:p>
            <a:pPr algn="ctr">
              <a:defRPr/>
            </a:pPr>
            <a:r>
              <a:rPr lang="pl-PL" sz="2800" dirty="0" smtClean="0">
                <a:latin typeface="Gabriola" pitchFamily="82" charset="0"/>
              </a:rPr>
              <a:t>Członkowie komisji nie odpowiadają na żadne pytania dotyczące zadań.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996" y="824438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Zestawy egzaminacyjne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0080" y="2027817"/>
            <a:ext cx="7759337" cy="3603812"/>
          </a:xfrm>
        </p:spPr>
        <p:txBody>
          <a:bodyPr>
            <a:norm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pl-PL" sz="2800" dirty="0" smtClean="0">
                <a:latin typeface="Gabriola" pitchFamily="82" charset="0"/>
              </a:rPr>
              <a:t>Każdy uczeń (słuchacz) przystępujący do egzaminu ósmoklasisty otrzymuje zestaw zadań wraz z kartą odpowiedzi </a:t>
            </a:r>
            <a:br>
              <a:rPr lang="pl-PL" sz="2800" dirty="0" smtClean="0">
                <a:latin typeface="Gabriola" pitchFamily="82" charset="0"/>
              </a:rPr>
            </a:br>
            <a:r>
              <a:rPr lang="pl-PL" sz="2800" dirty="0" smtClean="0">
                <a:latin typeface="Gabriola" pitchFamily="82" charset="0"/>
              </a:rPr>
              <a:t>(tzw. arkusz egzaminacyjny).</a:t>
            </a:r>
          </a:p>
          <a:p>
            <a:endParaRPr lang="pl-PL" altLang="pl-PL" kern="0" dirty="0" smtClean="0">
              <a:latin typeface="Garamond" panose="02020404030301010803" pitchFamily="18" charset="0"/>
            </a:endParaRPr>
          </a:p>
          <a:p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137" y="846958"/>
            <a:ext cx="573074" cy="57917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70" y="3331273"/>
            <a:ext cx="7287955" cy="268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97" y="224314"/>
            <a:ext cx="4249782" cy="600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99219"/>
      </p:ext>
    </p:extLst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8897" y="491010"/>
            <a:ext cx="6965245" cy="120248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Zachowanie w czasie pracy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9087" y="1714307"/>
            <a:ext cx="7223760" cy="45297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pl-PL" sz="2800" dirty="0" smtClean="0">
                <a:latin typeface="Gabriola" pitchFamily="82" charset="0"/>
              </a:rPr>
              <a:t>W czasie pracy z zestawem egzaminacyjnym zdający pracuje samodzielnie i nie zakłóca przebiegu egzaminu, a w szczególności: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800" dirty="0" smtClean="0">
                <a:latin typeface="Gabriola" pitchFamily="82" charset="0"/>
              </a:rPr>
              <a:t>-  nie opuszcza sali (tylko w szczególnie uzasadnionej sytuacji po uzyskaniu pozwolenia przewodniczącego zespołu),</a:t>
            </a:r>
          </a:p>
          <a:p>
            <a:pPr>
              <a:buFontTx/>
              <a:buChar char="-"/>
              <a:defRPr/>
            </a:pPr>
            <a:r>
              <a:rPr lang="pl-PL" sz="2800" dirty="0" smtClean="0">
                <a:latin typeface="Gabriola" pitchFamily="82" charset="0"/>
              </a:rPr>
              <a:t>nie opuszcza wyznaczonego miejsca w sali,</a:t>
            </a:r>
          </a:p>
          <a:p>
            <a:pPr>
              <a:buFontTx/>
              <a:buChar char="-"/>
              <a:defRPr/>
            </a:pPr>
            <a:r>
              <a:rPr lang="pl-PL" sz="2800" dirty="0" smtClean="0">
                <a:latin typeface="Gabriola" pitchFamily="82" charset="0"/>
              </a:rPr>
              <a:t>w żadnej formie nie porozumiewa się z innymi zdającymi,</a:t>
            </a:r>
          </a:p>
          <a:p>
            <a:pPr>
              <a:buFontTx/>
              <a:buChar char="-"/>
              <a:defRPr/>
            </a:pPr>
            <a:r>
              <a:rPr lang="pl-PL" sz="2800" dirty="0" smtClean="0">
                <a:latin typeface="Gabriola" pitchFamily="82" charset="0"/>
              </a:rPr>
              <a:t>nie wypowiada uwag i komentarzy,</a:t>
            </a:r>
          </a:p>
          <a:p>
            <a:pPr>
              <a:buFontTx/>
              <a:buChar char="-"/>
              <a:defRPr/>
            </a:pPr>
            <a:r>
              <a:rPr lang="pl-PL" sz="2800" dirty="0" smtClean="0">
                <a:latin typeface="Gabriola" pitchFamily="82" charset="0"/>
              </a:rPr>
              <a:t>nie zadaje żadnych pytań dotyczących zadań egzaminacyjnych,</a:t>
            </a:r>
          </a:p>
          <a:p>
            <a:pPr>
              <a:defRPr/>
            </a:pPr>
            <a:r>
              <a:rPr lang="pl-PL" sz="2800" dirty="0" smtClean="0">
                <a:latin typeface="Gabriola" pitchFamily="82" charset="0"/>
              </a:rPr>
              <a:t>W przypadku stwierdzenia nieprawidłowości przewodniczący przerywa uczniowi </a:t>
            </a:r>
            <a:r>
              <a:rPr lang="pl-PL" sz="2800" dirty="0" err="1" smtClean="0">
                <a:latin typeface="Gabriola" pitchFamily="82" charset="0"/>
              </a:rPr>
              <a:t>egzamin</a:t>
            </a:r>
            <a:r>
              <a:rPr lang="pl-PL" sz="2800" dirty="0" smtClean="0">
                <a:latin typeface="Gabriola" pitchFamily="82" charset="0"/>
              </a:rPr>
              <a:t>. Uczeń musi przystąpić do egzaminu  z danej części w drugim terminie (część rozumiemy  jako dzień egzaminacyjny).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744" y="835146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8897" y="491010"/>
            <a:ext cx="6965245" cy="120248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Wyjście z sali w czasie pracy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149" y="1818810"/>
            <a:ext cx="7223760" cy="4529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dirty="0" smtClean="0">
                <a:latin typeface="Gabriola" pitchFamily="82" charset="0"/>
              </a:rPr>
              <a:t>W bardzo uzasadnionych sytuacjach uczeń może wyjść  z sali (np. w celu zażycia leku), ale dzieje się to pod okiem nauczyciela dyżurującego na korytarzu.</a:t>
            </a:r>
          </a:p>
          <a:p>
            <a:pPr>
              <a:defRPr/>
            </a:pPr>
            <a:r>
              <a:rPr lang="pl-PL" sz="2800" dirty="0" smtClean="0">
                <a:latin typeface="Gabriola" pitchFamily="82" charset="0"/>
              </a:rPr>
              <a:t>W innych sytuacjach uczeń nie opuszcza sali.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744" y="824438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8897" y="491010"/>
            <a:ext cx="6965245" cy="120248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Koniec pracy z arkuszem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149" y="1818810"/>
            <a:ext cx="7223760" cy="4529737"/>
          </a:xfrm>
        </p:spPr>
        <p:txBody>
          <a:bodyPr>
            <a:normAutofit fontScale="77500" lnSpcReduction="20000"/>
          </a:bodyPr>
          <a:lstStyle/>
          <a:p>
            <a:r>
              <a:rPr lang="pl-PL" altLang="pl-PL" sz="2800" dirty="0" smtClean="0">
                <a:latin typeface="Gabriola" pitchFamily="82" charset="0"/>
              </a:rPr>
              <a:t>Należy wykorzystać cały czas przeznaczony na pracę z arkuszem.</a:t>
            </a:r>
          </a:p>
          <a:p>
            <a:r>
              <a:rPr lang="pl-PL" sz="3000" dirty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Na 10 minut przed zakończeniem </a:t>
            </a:r>
            <a:r>
              <a:rPr lang="pl-PL" sz="3000" dirty="0" smtClean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egzaminu przewodniczący komisji  </a:t>
            </a:r>
            <a:r>
              <a:rPr lang="pl-PL" sz="3000" dirty="0" err="1" smtClean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przypominao</a:t>
            </a:r>
            <a:r>
              <a:rPr lang="pl-PL" sz="3000" dirty="0" smtClean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3000" dirty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przeniesieniu odpowiedzi do zadań zamkniętych na kartę odpowiedzi</a:t>
            </a:r>
            <a:r>
              <a:rPr lang="pl-PL" sz="3000" dirty="0" smtClean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pl-PL" sz="3000" dirty="0" smtClean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Po upływie </a:t>
            </a:r>
            <a:r>
              <a:rPr lang="pl-PL" sz="3000" dirty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wyznaczonego czasu Przewodniczący ZN </a:t>
            </a:r>
            <a:r>
              <a:rPr lang="pl-PL" sz="3000" dirty="0" smtClean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 informuje o dodatkowych </a:t>
            </a:r>
            <a:r>
              <a:rPr lang="pl-PL" sz="3000" dirty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5 minutach przeznaczonych na sprawdzenie poprawności przeniesienia odpowiedzi do zadań zamkniętych na kartę odpowiedzi po upływie czasu przeznaczonego na rozwiązanie </a:t>
            </a:r>
            <a:r>
              <a:rPr lang="pl-PL" sz="3000" dirty="0" smtClean="0">
                <a:latin typeface="Gabriola" panose="04040605051002020D02" pitchFamily="82" charset="0"/>
                <a:ea typeface="Tahoma" pitchFamily="34" charset="0"/>
                <a:cs typeface="Tahoma" pitchFamily="34" charset="0"/>
              </a:rPr>
              <a:t>zadań </a:t>
            </a:r>
            <a:endParaRPr lang="pl-PL" altLang="pl-PL" sz="2800" dirty="0" smtClean="0">
              <a:latin typeface="Gabriola" pitchFamily="82" charset="0"/>
            </a:endParaRPr>
          </a:p>
          <a:p>
            <a:r>
              <a:rPr lang="pl-PL" altLang="pl-PL" sz="2800" dirty="0" smtClean="0">
                <a:latin typeface="Gabriola" pitchFamily="82" charset="0"/>
              </a:rPr>
              <a:t>Po zakończeniu pracy uczeń odkłada arkusz na brzeg stolika i czeka, aż podejdzie do niego jeden z członków komisji, który sprawdza poprawność kodowania i uzupełnienia karty odpowiedzi.</a:t>
            </a:r>
          </a:p>
          <a:p>
            <a:r>
              <a:rPr lang="pl-PL" altLang="pl-PL" sz="2800" dirty="0" smtClean="0">
                <a:latin typeface="Gabriola" pitchFamily="82" charset="0"/>
              </a:rPr>
              <a:t>Jeden uczeń z każdej sali zostanie poproszony o pozostanie do momentu spakowania materiałów do koperty – jego nazwisko zostanie zapisane w protokole.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744" y="755051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8897" y="491010"/>
            <a:ext cx="6965245" cy="120248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Unieważnienie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88275" y="1988627"/>
            <a:ext cx="7223760" cy="4529737"/>
          </a:xfrm>
        </p:spPr>
        <p:txBody>
          <a:bodyPr>
            <a:normAutofit/>
          </a:bodyPr>
          <a:lstStyle/>
          <a:p>
            <a:pPr algn="ctr">
              <a:lnSpc>
                <a:spcPct val="85000"/>
              </a:lnSpc>
              <a:buNone/>
            </a:pPr>
            <a:r>
              <a:rPr lang="pl-PL" altLang="pl-PL" sz="2800" dirty="0" smtClean="0">
                <a:latin typeface="Gabriola" pitchFamily="82" charset="0"/>
              </a:rPr>
              <a:t>W przypadku stwierdzenia niesamodzielnego rozwiązywania zadań przez ósmoklasistę lub jeżeli zakłóca on prawidłowy przebieg egzaminu ósmoklasisty w sposób utrudniający pracę pozostałym uczniom (słuchaczom), przewodniczący szkolnego zespołu egzaminacyjnego unieważnia pracę tego ósmoklasisty i przerywa jego egzamin.</a:t>
            </a:r>
          </a:p>
          <a:p>
            <a:pPr algn="ctr">
              <a:lnSpc>
                <a:spcPct val="85000"/>
              </a:lnSpc>
              <a:buNone/>
            </a:pPr>
            <a:r>
              <a:rPr lang="pl-PL" altLang="pl-PL" sz="2800" dirty="0" smtClean="0">
                <a:latin typeface="Gabriola" pitchFamily="82" charset="0"/>
              </a:rPr>
              <a:t> Informację o przerwaniu i unieważnieniu egzaminu zamieszcza się w protokole</a:t>
            </a:r>
            <a:r>
              <a:rPr lang="pl-PL" altLang="pl-PL" sz="2800" dirty="0" smtClean="0">
                <a:latin typeface="Garamond" pitchFamily="18" charset="0"/>
              </a:rPr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961" y="802667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2771" y="817581"/>
            <a:ext cx="6965245" cy="120248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Wyniki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6652" y="1975564"/>
            <a:ext cx="7223760" cy="45297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200" b="1" dirty="0" smtClean="0">
                <a:solidFill>
                  <a:srgbClr val="FF0000"/>
                </a:solidFill>
                <a:latin typeface="Gabriola" pitchFamily="82" charset="0"/>
              </a:rPr>
              <a:t>3 lipca </a:t>
            </a:r>
            <a:r>
              <a:rPr lang="pl-PL" sz="3200" b="1" dirty="0">
                <a:solidFill>
                  <a:srgbClr val="FF0000"/>
                </a:solidFill>
                <a:latin typeface="Gabriola" pitchFamily="82" charset="0"/>
              </a:rPr>
              <a:t>2023r. </a:t>
            </a:r>
            <a:r>
              <a:rPr lang="pl-PL" sz="3200" b="1" dirty="0" smtClean="0">
                <a:solidFill>
                  <a:srgbClr val="FF0000"/>
                </a:solidFill>
                <a:latin typeface="Gabriola" pitchFamily="82" charset="0"/>
              </a:rPr>
              <a:t> Od godz. 10:00</a:t>
            </a:r>
          </a:p>
          <a:p>
            <a:pPr algn="ctr">
              <a:buNone/>
            </a:pPr>
            <a:endParaRPr lang="pl-PL" sz="3200" b="1" dirty="0" smtClean="0">
              <a:solidFill>
                <a:srgbClr val="FF0000"/>
              </a:solidFill>
              <a:latin typeface="Gabriola" pitchFamily="82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2000" dirty="0">
                <a:solidFill>
                  <a:srgbClr val="0070C0"/>
                </a:solidFill>
              </a:rPr>
              <a:t>Wyniki egzaminu ósmoklasisty uczniom podaje dyrektor szkoły.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2000" dirty="0">
                <a:solidFill>
                  <a:srgbClr val="0070C0"/>
                </a:solidFill>
              </a:rPr>
              <a:t>Ponadto zostaną one udostępnione w ZIU</a:t>
            </a:r>
            <a:r>
              <a:rPr lang="pl-PL" dirty="0" smtClean="0">
                <a:solidFill>
                  <a:srgbClr val="0000CC"/>
                </a:solidFill>
              </a:rPr>
              <a:t>.</a:t>
            </a:r>
            <a:endParaRPr lang="pl-PL" b="1" dirty="0" smtClean="0">
              <a:solidFill>
                <a:srgbClr val="FF0000"/>
              </a:solidFill>
              <a:latin typeface="Gabriola" pitchFamily="82" charset="0"/>
            </a:endParaRPr>
          </a:p>
          <a:p>
            <a:pPr algn="ctr">
              <a:buNone/>
            </a:pPr>
            <a:r>
              <a:rPr lang="pl-PL" sz="3200" b="1" dirty="0" smtClean="0">
                <a:solidFill>
                  <a:srgbClr val="FF0000"/>
                </a:solidFill>
                <a:latin typeface="Gabriola" pitchFamily="82" charset="0"/>
              </a:rPr>
              <a:t>6 lipca 2023r</a:t>
            </a:r>
            <a:r>
              <a:rPr lang="pl-PL" sz="3200" b="1" dirty="0">
                <a:solidFill>
                  <a:srgbClr val="FF0000"/>
                </a:solidFill>
                <a:latin typeface="Gabriola" pitchFamily="82" charset="0"/>
              </a:rPr>
              <a:t>. </a:t>
            </a:r>
            <a:endParaRPr lang="pl-PL" sz="3200" b="1" dirty="0" smtClean="0">
              <a:solidFill>
                <a:srgbClr val="FF0000"/>
              </a:solidFill>
              <a:latin typeface="Gabriola" pitchFamily="82" charset="0"/>
            </a:endParaRPr>
          </a:p>
          <a:p>
            <a:pPr algn="ctr">
              <a:buNone/>
            </a:pPr>
            <a:r>
              <a:rPr lang="pl-PL" sz="3200" b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pl-PL" sz="3200" b="1" dirty="0">
                <a:solidFill>
                  <a:srgbClr val="0070C0"/>
                </a:solidFill>
                <a:latin typeface="Gabriola" pitchFamily="82" charset="0"/>
              </a:rPr>
              <a:t>nastąpi  wydanie zdającym zaświadczenia  </a:t>
            </a:r>
            <a:r>
              <a:rPr lang="pl-PL" sz="3200" b="1" dirty="0" smtClean="0">
                <a:solidFill>
                  <a:srgbClr val="0070C0"/>
                </a:solidFill>
                <a:latin typeface="Gabriola" pitchFamily="82" charset="0"/>
              </a:rPr>
              <a:t>w szkole</a:t>
            </a:r>
            <a:endParaRPr lang="pl-PL" altLang="pl-PL" sz="3200" dirty="0" smtClean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338" y="685664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17" y="849185"/>
            <a:ext cx="7043166" cy="573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662431"/>
      </p:ext>
    </p:extLst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979713" y="1410789"/>
            <a:ext cx="7341327" cy="39449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Egzamin ósmoklasisty </a:t>
            </a:r>
            <a:r>
              <a:rPr lang="pl-PL" sz="3600" dirty="0" smtClean="0">
                <a:latin typeface="Gabriola" pitchFamily="82" charset="0"/>
              </a:rPr>
              <a:t/>
            </a:r>
            <a:br>
              <a:rPr lang="pl-PL" sz="3600" dirty="0" smtClean="0">
                <a:latin typeface="Gabriola" pitchFamily="82" charset="0"/>
              </a:rPr>
            </a:br>
            <a:r>
              <a:rPr lang="pl-PL" sz="3600" dirty="0" smtClean="0">
                <a:latin typeface="Gabriola" pitchFamily="82" charset="0"/>
              </a:rPr>
              <a:t>jest egzaminem </a:t>
            </a:r>
            <a:r>
              <a:rPr lang="pl-PL" sz="3600" u="sng" dirty="0" smtClean="0">
                <a:latin typeface="Gabriola" pitchFamily="82" charset="0"/>
              </a:rPr>
              <a:t>obowiązkowym</a:t>
            </a:r>
            <a:r>
              <a:rPr lang="pl-PL" sz="3600" dirty="0" smtClean="0">
                <a:latin typeface="Gabriola" pitchFamily="82" charset="0"/>
              </a:rPr>
              <a:t>, co oznacza, </a:t>
            </a:r>
            <a:br>
              <a:rPr lang="pl-PL" sz="3600" dirty="0" smtClean="0">
                <a:latin typeface="Gabriola" pitchFamily="82" charset="0"/>
              </a:rPr>
            </a:br>
            <a:r>
              <a:rPr lang="pl-PL" sz="3600" dirty="0" smtClean="0">
                <a:latin typeface="Gabriola" pitchFamily="82" charset="0"/>
              </a:rPr>
              <a:t>że każdy uczeń musi do niego przystąpić, </a:t>
            </a:r>
            <a:br>
              <a:rPr lang="pl-PL" sz="3600" dirty="0" smtClean="0">
                <a:latin typeface="Gabriola" pitchFamily="82" charset="0"/>
              </a:rPr>
            </a:br>
            <a:r>
              <a:rPr lang="pl-PL" sz="3600" dirty="0" smtClean="0">
                <a:latin typeface="Gabriola" pitchFamily="82" charset="0"/>
              </a:rPr>
              <a:t>aby ukończyć szkołę.</a:t>
            </a:r>
            <a:br>
              <a:rPr lang="pl-PL" sz="3600" dirty="0" smtClean="0">
                <a:latin typeface="Gabriola" pitchFamily="82" charset="0"/>
              </a:rPr>
            </a:br>
            <a:r>
              <a:rPr lang="pl-PL" sz="3600" dirty="0" smtClean="0">
                <a:latin typeface="Gabriola" pitchFamily="82" charset="0"/>
              </a:rPr>
              <a:t> Nie jest określony minimalny wynik, jaki uczeń powinien uzyskać, dlatego egzaminu ósmoklasisty nie można nie zdać.</a:t>
            </a:r>
            <a:endParaRPr lang="pl-PL" sz="3600" dirty="0">
              <a:latin typeface="Gabriola" pitchFamily="8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177" y="755051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pPr>
              <a:defRPr/>
            </a:pPr>
            <a:fld id="{353F1576-7BF1-4255-9180-7CF07145B8B4}" type="slidenum">
              <a:rPr lang="pl-PL"/>
              <a:pPr>
                <a:defRPr/>
              </a:pPr>
              <a:t>20</a:t>
            </a:fld>
            <a:endParaRPr lang="pl-PL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06400" y="264268"/>
            <a:ext cx="8064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3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Zaświadczenie o wyniku egzaminu ósmoklasisty</a:t>
            </a:r>
            <a:r>
              <a:rPr lang="pl-PL" altLang="pl-PL" sz="23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74687"/>
            <a:ext cx="4032448" cy="57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5623" r="-580" b="-9373"/>
          <a:stretch>
            <a:fillRect/>
          </a:stretch>
        </p:blipFill>
        <p:spPr bwMode="auto">
          <a:xfrm>
            <a:off x="8079581" y="107816"/>
            <a:ext cx="7826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e tekstowe 1"/>
          <p:cNvSpPr txBox="1">
            <a:spLocks noChangeArrowheads="1"/>
          </p:cNvSpPr>
          <p:nvPr/>
        </p:nvSpPr>
        <p:spPr bwMode="auto">
          <a:xfrm>
            <a:off x="419100" y="1556792"/>
            <a:ext cx="350482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2000" dirty="0" smtClean="0">
                <a:solidFill>
                  <a:srgbClr val="0000CC"/>
                </a:solidFill>
              </a:rPr>
              <a:t>Termin </a:t>
            </a:r>
            <a:r>
              <a:rPr lang="pl-PL" sz="2000" dirty="0">
                <a:solidFill>
                  <a:srgbClr val="0000CC"/>
                </a:solidFill>
              </a:rPr>
              <a:t>wydania </a:t>
            </a:r>
            <a:r>
              <a:rPr lang="pl-PL" sz="2000" dirty="0" smtClean="0">
                <a:solidFill>
                  <a:srgbClr val="0000CC"/>
                </a:solidFill>
              </a:rPr>
              <a:t>zdającym zaświadczeń </a:t>
            </a:r>
            <a:r>
              <a:rPr lang="pl-PL" sz="2000" dirty="0">
                <a:solidFill>
                  <a:srgbClr val="0000CC"/>
                </a:solidFill>
              </a:rPr>
              <a:t>oraz </a:t>
            </a:r>
            <a:r>
              <a:rPr lang="pl-PL" sz="2000" dirty="0" smtClean="0">
                <a:solidFill>
                  <a:srgbClr val="0000CC"/>
                </a:solidFill>
              </a:rPr>
              <a:t>informacji: </a:t>
            </a:r>
          </a:p>
          <a:p>
            <a:pPr eaLnBrk="1" hangingPunct="1"/>
            <a:r>
              <a:rPr lang="pl-PL" sz="2000" b="1" dirty="0" smtClean="0">
                <a:solidFill>
                  <a:srgbClr val="0000CC"/>
                </a:solidFill>
              </a:rPr>
              <a:t>6 lipca 2023 </a:t>
            </a:r>
            <a:r>
              <a:rPr lang="pl-PL" sz="2000" b="1" dirty="0">
                <a:solidFill>
                  <a:srgbClr val="0000CC"/>
                </a:solidFill>
              </a:rPr>
              <a:t>roku</a:t>
            </a:r>
            <a:r>
              <a:rPr lang="pl-PL" sz="2000" dirty="0" smtClean="0">
                <a:solidFill>
                  <a:srgbClr val="0000CC"/>
                </a:solidFill>
              </a:rPr>
              <a:t>.</a:t>
            </a:r>
          </a:p>
          <a:p>
            <a:pPr eaLnBrk="1" hangingPunct="1"/>
            <a:endParaRPr lang="pl-PL" sz="2000" dirty="0">
              <a:solidFill>
                <a:srgbClr val="0000CC"/>
              </a:solidFill>
            </a:endParaRPr>
          </a:p>
          <a:p>
            <a:pPr eaLnBrk="1" hangingPunct="1"/>
            <a:r>
              <a:rPr lang="pl-PL" sz="2000" dirty="0">
                <a:solidFill>
                  <a:srgbClr val="0000CC"/>
                </a:solidFill>
              </a:rPr>
              <a:t>Termin ogłaszania wyników egzaminu </a:t>
            </a:r>
            <a:r>
              <a:rPr lang="pl-PL" sz="2000" dirty="0" smtClean="0">
                <a:solidFill>
                  <a:srgbClr val="0000CC"/>
                </a:solidFill>
              </a:rPr>
              <a:t>ósmoklasisty:</a:t>
            </a:r>
            <a:endParaRPr lang="pl-PL" sz="2000" dirty="0">
              <a:solidFill>
                <a:srgbClr val="0000CC"/>
              </a:solidFill>
            </a:endParaRPr>
          </a:p>
          <a:p>
            <a:pPr eaLnBrk="1" hangingPunct="1"/>
            <a:r>
              <a:rPr lang="pl-PL" sz="2000" b="1" dirty="0">
                <a:solidFill>
                  <a:srgbClr val="0000CC"/>
                </a:solidFill>
              </a:rPr>
              <a:t>3 lipca 2023 </a:t>
            </a:r>
            <a:r>
              <a:rPr lang="pl-PL" sz="2000" b="1" dirty="0" smtClean="0">
                <a:solidFill>
                  <a:srgbClr val="0000CC"/>
                </a:solidFill>
              </a:rPr>
              <a:t>r.</a:t>
            </a:r>
            <a:endParaRPr lang="pl-PL" sz="2000" b="1" dirty="0">
              <a:solidFill>
                <a:srgbClr val="0000CC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655"/>
            <a:ext cx="915365" cy="606815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072" y="120783"/>
            <a:ext cx="704146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79405"/>
      </p:ext>
    </p:extLst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9086" y="103965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>
                <a:latin typeface="Gabriola" pitchFamily="82" charset="0"/>
              </a:rPr>
              <a:t>Terminy egzaminu ósmoklasisty</a:t>
            </a:r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/>
            </a:r>
            <a:b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pl-PL" sz="3600" b="1" dirty="0" smtClean="0">
                <a:solidFill>
                  <a:srgbClr val="FF0000"/>
                </a:solidFill>
                <a:latin typeface="Gabriola" pitchFamily="82" charset="0"/>
              </a:rPr>
              <a:t>Każdego dnia przychodzimy do szkoły na </a:t>
            </a:r>
            <a:r>
              <a:rPr lang="pl-PL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8:30</a:t>
            </a:r>
            <a:r>
              <a:rPr lang="pl-PL" sz="3600" b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pl-PL" sz="3600" b="1" u="sng" dirty="0" smtClean="0">
                <a:solidFill>
                  <a:srgbClr val="FF0000"/>
                </a:solidFill>
                <a:latin typeface="Gabriola" pitchFamily="82" charset="0"/>
              </a:rPr>
              <a:t>Spotykamy się na </a:t>
            </a:r>
            <a:r>
              <a:rPr lang="pl-PL" sz="27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l-PL" sz="3600" b="1" u="sng" dirty="0" smtClean="0">
                <a:solidFill>
                  <a:srgbClr val="FF0000"/>
                </a:solidFill>
                <a:latin typeface="Gabriola" pitchFamily="82" charset="0"/>
              </a:rPr>
              <a:t> piętrze</a:t>
            </a:r>
            <a:r>
              <a:rPr lang="pl-PL" sz="3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l-PL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9977" y="2223759"/>
            <a:ext cx="6196405" cy="360381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  <a:latin typeface="Gabriola" pitchFamily="82" charset="0"/>
              </a:rPr>
              <a:t>23 maja 2023r</a:t>
            </a:r>
            <a:r>
              <a:rPr lang="pl-PL" sz="3200" dirty="0" smtClean="0">
                <a:solidFill>
                  <a:srgbClr val="FF0000"/>
                </a:solidFill>
                <a:latin typeface="Gabriola" pitchFamily="82" charset="0"/>
              </a:rPr>
              <a:t>.  - </a:t>
            </a:r>
            <a:r>
              <a:rPr lang="pl-PL" sz="3200" dirty="0" smtClean="0">
                <a:latin typeface="Gabriola" pitchFamily="82" charset="0"/>
              </a:rPr>
              <a:t>język polski</a:t>
            </a:r>
          </a:p>
          <a:p>
            <a:pPr>
              <a:buNone/>
            </a:pPr>
            <a:r>
              <a:rPr lang="pl-PL" sz="3200" dirty="0" smtClean="0">
                <a:latin typeface="Gabriola" pitchFamily="82" charset="0"/>
              </a:rPr>
              <a:t>       od godz. 9.00, który </a:t>
            </a:r>
            <a:r>
              <a:rPr lang="pl-PL" sz="3200" dirty="0">
                <a:latin typeface="Gabriola" pitchFamily="82" charset="0"/>
              </a:rPr>
              <a:t>trwa </a:t>
            </a:r>
            <a:r>
              <a:rPr lang="pl-PL" sz="3200" b="1" dirty="0">
                <a:latin typeface="Gabriola" pitchFamily="82" charset="0"/>
              </a:rPr>
              <a:t>120</a:t>
            </a:r>
            <a:r>
              <a:rPr lang="pl-PL" sz="3200" dirty="0">
                <a:latin typeface="Gabriola" pitchFamily="82" charset="0"/>
              </a:rPr>
              <a:t> minut (180)</a:t>
            </a:r>
            <a:endParaRPr lang="pl-PL" sz="3200" dirty="0" smtClean="0">
              <a:latin typeface="Gabriola" pitchFamily="82" charset="0"/>
            </a:endParaRPr>
          </a:p>
          <a:p>
            <a:r>
              <a:rPr lang="pl-PL" sz="3200" dirty="0" smtClean="0">
                <a:latin typeface="Gabriola" pitchFamily="82" charset="0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Gabriola" pitchFamily="82" charset="0"/>
              </a:rPr>
              <a:t> 24 maja 2023r</a:t>
            </a:r>
            <a:r>
              <a:rPr lang="pl-PL" sz="3200" dirty="0" smtClean="0">
                <a:latin typeface="Gabriola" pitchFamily="82" charset="0"/>
              </a:rPr>
              <a:t>. – matematyka</a:t>
            </a:r>
          </a:p>
          <a:p>
            <a:pPr>
              <a:buNone/>
            </a:pPr>
            <a:r>
              <a:rPr lang="pl-PL" sz="3200" dirty="0" smtClean="0">
                <a:latin typeface="Gabriola" pitchFamily="82" charset="0"/>
              </a:rPr>
              <a:t>       od godz. 9.00, </a:t>
            </a:r>
            <a:r>
              <a:rPr lang="pl-PL" sz="3200" dirty="0">
                <a:latin typeface="Gabriola" pitchFamily="82" charset="0"/>
              </a:rPr>
              <a:t>który trwa </a:t>
            </a:r>
            <a:r>
              <a:rPr lang="pl-PL" sz="3200" b="1" dirty="0">
                <a:latin typeface="Gabriola" pitchFamily="82" charset="0"/>
              </a:rPr>
              <a:t>100</a:t>
            </a:r>
            <a:r>
              <a:rPr lang="pl-PL" sz="3200" dirty="0">
                <a:latin typeface="Gabriola" pitchFamily="82" charset="0"/>
              </a:rPr>
              <a:t> minut  (150</a:t>
            </a:r>
            <a:r>
              <a:rPr lang="pl-PL" sz="3200" dirty="0" smtClean="0">
                <a:latin typeface="Gabriola" pitchFamily="82" charset="0"/>
              </a:rPr>
              <a:t>)</a:t>
            </a:r>
          </a:p>
          <a:p>
            <a:r>
              <a:rPr lang="pl-PL" sz="3200" b="1" dirty="0" smtClean="0">
                <a:solidFill>
                  <a:srgbClr val="FF0000"/>
                </a:solidFill>
                <a:latin typeface="Gabriola" pitchFamily="82" charset="0"/>
              </a:rPr>
              <a:t>25 maja 2023r</a:t>
            </a:r>
            <a:r>
              <a:rPr lang="pl-PL" sz="3200" dirty="0" smtClean="0">
                <a:latin typeface="Gabriola" pitchFamily="82" charset="0"/>
              </a:rPr>
              <a:t>.  - język obcy nowożytny</a:t>
            </a:r>
          </a:p>
          <a:p>
            <a:pPr>
              <a:buNone/>
            </a:pPr>
            <a:r>
              <a:rPr lang="pl-PL" sz="3200" dirty="0" smtClean="0">
                <a:latin typeface="Gabriola" pitchFamily="82" charset="0"/>
              </a:rPr>
              <a:t>       od godz. 9.00, który trwa 90 minut (135)</a:t>
            </a:r>
            <a:endParaRPr lang="pl-PL" sz="3200" dirty="0"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82" y="568099"/>
            <a:ext cx="792888" cy="52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234" y="719935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xfrm>
            <a:off x="8577545" y="6274849"/>
            <a:ext cx="5619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4C84A2C-9440-46D3-8E59-F50112D3DEE5}" type="slidenum">
              <a:rPr lang="pl-PL" altLang="pl-PL" sz="1200" smtClean="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4</a:t>
            </a:fld>
            <a:endParaRPr lang="pl-PL" altLang="pl-PL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17" y="32799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67" y="128197"/>
            <a:ext cx="911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pl-PL" sz="2400" b="1" dirty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Czas trwania egzaminu </a:t>
            </a:r>
            <a:r>
              <a:rPr lang="pl-PL" altLang="pl-PL" sz="2400" b="1" dirty="0" smtClean="0">
                <a:solidFill>
                  <a:srgbClr val="0000CC"/>
                </a:solidFill>
                <a:ea typeface="Tahoma" pitchFamily="34" charset="0"/>
                <a:cs typeface="Tahoma" pitchFamily="34" charset="0"/>
              </a:rPr>
              <a:t>ósmoklasisty </a:t>
            </a:r>
            <a:r>
              <a:rPr lang="pl-PL" altLang="pl-PL" sz="2400" b="1" dirty="0" smtClean="0">
                <a:solidFill>
                  <a:srgbClr val="0066CC"/>
                </a:solidFill>
                <a:ea typeface="Tahoma" pitchFamily="34" charset="0"/>
                <a:cs typeface="Tahoma" pitchFamily="34" charset="0"/>
              </a:rPr>
              <a:t>                             </a:t>
            </a:r>
            <a:endParaRPr lang="pl-PL" altLang="pl-PL" sz="2400" b="1" dirty="0">
              <a:solidFill>
                <a:srgbClr val="0066CC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453367" y="4211595"/>
            <a:ext cx="8404225" cy="708025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l-PL" altLang="pl-PL" sz="2000" dirty="0">
                <a:solidFill>
                  <a:schemeClr val="bg1"/>
                </a:solidFill>
              </a:rPr>
              <a:t>Do arkusza </a:t>
            </a:r>
            <a:r>
              <a:rPr lang="pl-PL" altLang="pl-PL" sz="2000" dirty="0" smtClean="0">
                <a:solidFill>
                  <a:schemeClr val="bg1"/>
                </a:solidFill>
              </a:rPr>
              <a:t>O-700 </a:t>
            </a:r>
            <a:r>
              <a:rPr lang="pl-PL" altLang="pl-PL" sz="2000" dirty="0">
                <a:solidFill>
                  <a:schemeClr val="bg1"/>
                </a:solidFill>
              </a:rPr>
              <a:t>przeznaczonego dla uczniów słabosłyszących                   i niesłyszących na egzamin z języka obcego nie jest dołączana </a:t>
            </a:r>
            <a:r>
              <a:rPr lang="pl-PL" altLang="pl-PL" sz="2000" dirty="0" smtClean="0">
                <a:solidFill>
                  <a:schemeClr val="bg1"/>
                </a:solidFill>
              </a:rPr>
              <a:t>płyta </a:t>
            </a:r>
            <a:r>
              <a:rPr lang="pl-PL" altLang="pl-PL" sz="2000" dirty="0">
                <a:solidFill>
                  <a:schemeClr val="bg1"/>
                </a:solidFill>
              </a:rPr>
              <a:t>CD.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t="5623" r="-580" b="-9373"/>
          <a:stretch>
            <a:fillRect/>
          </a:stretch>
        </p:blipFill>
        <p:spPr bwMode="auto">
          <a:xfrm>
            <a:off x="8071780" y="62962"/>
            <a:ext cx="782637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7" y="1043243"/>
            <a:ext cx="8867080" cy="307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03" y="5147699"/>
            <a:ext cx="4888922" cy="121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2" y="5147699"/>
            <a:ext cx="3951680" cy="121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65614" y="-3511"/>
            <a:ext cx="1064682" cy="707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6049" y="82025"/>
            <a:ext cx="883076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4666"/>
      </p:ext>
    </p:extLst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2955" y="386507"/>
            <a:ext cx="6965245" cy="120248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Termin egzaminów dodatkowych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3953" y="1426926"/>
            <a:ext cx="8138160" cy="4817119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  <a:buNone/>
              <a:defRPr/>
            </a:pPr>
            <a:r>
              <a:rPr lang="pl-PL" sz="2800" dirty="0" smtClean="0">
                <a:latin typeface="Gabriola" pitchFamily="82" charset="0"/>
              </a:rPr>
              <a:t>Ósmoklasiści, którzy z przyczyn losowych </a:t>
            </a:r>
            <a:br>
              <a:rPr lang="pl-PL" sz="2800" dirty="0" smtClean="0">
                <a:latin typeface="Gabriola" pitchFamily="82" charset="0"/>
              </a:rPr>
            </a:br>
            <a:r>
              <a:rPr lang="pl-PL" sz="2800" dirty="0" smtClean="0">
                <a:latin typeface="Gabriola" pitchFamily="82" charset="0"/>
              </a:rPr>
              <a:t>lub zdrowotnych</a:t>
            </a:r>
            <a:br>
              <a:rPr lang="pl-PL" sz="2800" dirty="0" smtClean="0">
                <a:latin typeface="Gabriola" pitchFamily="82" charset="0"/>
              </a:rPr>
            </a:br>
            <a:r>
              <a:rPr lang="pl-PL" sz="2800" dirty="0" smtClean="0">
                <a:latin typeface="Gabriola" pitchFamily="82" charset="0"/>
              </a:rPr>
              <a:t>nie mogli przystąpić do egzaminu w ustalonym terminie </a:t>
            </a:r>
            <a:br>
              <a:rPr lang="pl-PL" sz="2800" dirty="0" smtClean="0">
                <a:latin typeface="Gabriola" pitchFamily="82" charset="0"/>
              </a:rPr>
            </a:br>
            <a:r>
              <a:rPr lang="pl-PL" sz="2800" dirty="0" smtClean="0">
                <a:latin typeface="Gabriola" pitchFamily="82" charset="0"/>
              </a:rPr>
              <a:t>kwietniowym, a także ci, którym </a:t>
            </a:r>
            <a:r>
              <a:rPr lang="pl-PL" sz="2800" dirty="0" err="1" smtClean="0">
                <a:latin typeface="Gabriola" pitchFamily="82" charset="0"/>
              </a:rPr>
              <a:t>egzamin</a:t>
            </a:r>
            <a:r>
              <a:rPr lang="pl-PL" sz="2800" dirty="0" smtClean="0">
                <a:latin typeface="Gabriola" pitchFamily="82" charset="0"/>
              </a:rPr>
              <a:t> przerwano, </a:t>
            </a:r>
          </a:p>
          <a:p>
            <a:pPr algn="ctr">
              <a:lnSpc>
                <a:spcPct val="85000"/>
              </a:lnSpc>
              <a:buNone/>
              <a:defRPr/>
            </a:pPr>
            <a:r>
              <a:rPr lang="pl-PL" sz="2800" dirty="0" smtClean="0">
                <a:latin typeface="Gabriola" pitchFamily="82" charset="0"/>
              </a:rPr>
              <a:t>przystępują do niego w dodatkowym</a:t>
            </a:r>
          </a:p>
          <a:p>
            <a:pPr algn="ctr">
              <a:lnSpc>
                <a:spcPct val="85000"/>
              </a:lnSpc>
              <a:buNone/>
              <a:defRPr/>
            </a:pPr>
            <a:r>
              <a:rPr lang="pl-PL" sz="2800" dirty="0" smtClean="0">
                <a:latin typeface="Gabriola" pitchFamily="82" charset="0"/>
              </a:rPr>
              <a:t>  terminie, wyznaczonym przez dyrektora CKE.</a:t>
            </a:r>
          </a:p>
          <a:p>
            <a:pPr algn="ctr">
              <a:lnSpc>
                <a:spcPct val="85000"/>
              </a:lnSpc>
              <a:buNone/>
              <a:defRPr/>
            </a:pPr>
            <a:r>
              <a:rPr lang="pl-PL" sz="2800" dirty="0" smtClean="0">
                <a:latin typeface="Gabriola" pitchFamily="82" charset="0"/>
              </a:rPr>
              <a:t> ( trzeba udokumentować nieobecność np.  zwolnieniem lekarskim) </a:t>
            </a:r>
          </a:p>
          <a:p>
            <a:pPr algn="ctr">
              <a:lnSpc>
                <a:spcPct val="85000"/>
              </a:lnSpc>
              <a:buNone/>
              <a:defRPr/>
            </a:pPr>
            <a:r>
              <a:rPr lang="pl-PL" sz="2800" dirty="0" smtClean="0">
                <a:latin typeface="Gabriola" pitchFamily="82" charset="0"/>
              </a:rPr>
              <a:t>  </a:t>
            </a:r>
            <a:r>
              <a:rPr lang="pl-PL" sz="2800" b="1" dirty="0" smtClean="0">
                <a:latin typeface="Gabriola" pitchFamily="82" charset="0"/>
              </a:rPr>
              <a:t>Dodatkowy </a:t>
            </a:r>
            <a:r>
              <a:rPr lang="pl-PL" sz="2800" b="1" dirty="0" err="1" smtClean="0">
                <a:latin typeface="Gabriola" pitchFamily="82" charset="0"/>
              </a:rPr>
              <a:t>egzamin</a:t>
            </a:r>
            <a:r>
              <a:rPr lang="pl-PL" sz="2800" b="1" dirty="0" smtClean="0">
                <a:latin typeface="Gabriola" pitchFamily="82" charset="0"/>
              </a:rPr>
              <a:t> odbędzie się:</a:t>
            </a:r>
          </a:p>
          <a:p>
            <a:pPr algn="ctr">
              <a:lnSpc>
                <a:spcPct val="85000"/>
              </a:lnSpc>
              <a:buNone/>
              <a:defRPr/>
            </a:pPr>
            <a:r>
              <a:rPr lang="pl-PL" sz="2800" b="1" dirty="0" smtClean="0">
                <a:solidFill>
                  <a:srgbClr val="FF0000"/>
                </a:solidFill>
                <a:latin typeface="Gabriola" pitchFamily="82" charset="0"/>
              </a:rPr>
              <a:t>12 czerwca 2023r</a:t>
            </a:r>
            <a:r>
              <a:rPr lang="pl-PL" sz="2800" dirty="0" smtClean="0">
                <a:latin typeface="Gabriola" pitchFamily="82" charset="0"/>
              </a:rPr>
              <a:t>. – język polski</a:t>
            </a:r>
          </a:p>
          <a:p>
            <a:pPr algn="ctr">
              <a:lnSpc>
                <a:spcPct val="85000"/>
              </a:lnSpc>
              <a:buNone/>
              <a:defRPr/>
            </a:pPr>
            <a:r>
              <a:rPr lang="pl-PL" sz="2800" b="1" dirty="0" smtClean="0">
                <a:solidFill>
                  <a:srgbClr val="FF0000"/>
                </a:solidFill>
                <a:latin typeface="Gabriola" pitchFamily="82" charset="0"/>
              </a:rPr>
              <a:t>13 czerwca 2023r</a:t>
            </a:r>
            <a:r>
              <a:rPr lang="pl-PL" sz="2800" dirty="0" smtClean="0">
                <a:latin typeface="Gabriola" pitchFamily="82" charset="0"/>
              </a:rPr>
              <a:t>. – matematyka</a:t>
            </a:r>
          </a:p>
          <a:p>
            <a:pPr algn="ctr">
              <a:lnSpc>
                <a:spcPct val="85000"/>
              </a:lnSpc>
              <a:buNone/>
              <a:defRPr/>
            </a:pPr>
            <a:r>
              <a:rPr lang="pl-PL" sz="2800" b="1" dirty="0" smtClean="0">
                <a:solidFill>
                  <a:srgbClr val="FF0000"/>
                </a:solidFill>
                <a:latin typeface="Gabriola" pitchFamily="82" charset="0"/>
              </a:rPr>
              <a:t>14 czerwca 2023r</a:t>
            </a:r>
            <a:r>
              <a:rPr lang="pl-PL" sz="2800" dirty="0" smtClean="0">
                <a:latin typeface="Gabriola" pitchFamily="82" charset="0"/>
              </a:rPr>
              <a:t>. – język obcy nowożytny</a:t>
            </a:r>
            <a:endParaRPr lang="pl-PL" sz="2800" dirty="0"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77" y="646475"/>
            <a:ext cx="678314" cy="45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846" y="847756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18903" y="1306286"/>
            <a:ext cx="72977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altLang="pl-PL" sz="2800" kern="0" dirty="0">
                <a:latin typeface="Gabriola" pitchFamily="82" charset="0"/>
              </a:rPr>
              <a:t>Na egzamin bezwzględnie </a:t>
            </a:r>
            <a:r>
              <a:rPr lang="pl-PL" altLang="pl-PL" sz="2800" b="1" kern="0" dirty="0">
                <a:solidFill>
                  <a:srgbClr val="FF3300"/>
                </a:solidFill>
                <a:latin typeface="Gabriola" pitchFamily="82" charset="0"/>
              </a:rPr>
              <a:t>nie wolno się spóźnić</a:t>
            </a:r>
            <a:r>
              <a:rPr lang="pl-PL" altLang="pl-PL" sz="2800" b="1" kern="0" dirty="0">
                <a:latin typeface="Gabriola" pitchFamily="82" charset="0"/>
              </a:rPr>
              <a:t>.</a:t>
            </a:r>
          </a:p>
          <a:p>
            <a:pPr algn="ctr"/>
            <a:r>
              <a:rPr lang="pl-PL" altLang="pl-PL" sz="2800" kern="0" dirty="0">
                <a:latin typeface="Gabriola" pitchFamily="82" charset="0"/>
              </a:rPr>
              <a:t>W bardzo wyjątkowych sytuacjach, gdy uczeń przyjdzie </a:t>
            </a:r>
            <a:br>
              <a:rPr lang="pl-PL" altLang="pl-PL" sz="2800" kern="0" dirty="0">
                <a:latin typeface="Gabriola" pitchFamily="82" charset="0"/>
              </a:rPr>
            </a:br>
            <a:r>
              <a:rPr lang="pl-PL" altLang="pl-PL" sz="2800" kern="0" dirty="0">
                <a:latin typeface="Gabriola" pitchFamily="82" charset="0"/>
              </a:rPr>
              <a:t>do szkoły, a wszyscy już weszli do sali i rozpoczęli czynności organizacyjne, uczeń może wejść za zgodą dyrektora – jeśli jednak wejdzie, kończy pracę ze wszystkimi.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altLang="pl-PL" sz="2800" kern="0" dirty="0">
                <a:latin typeface="Gabriola" pitchFamily="82" charset="0"/>
              </a:rPr>
              <a:t>Jeśli uczeń pojawi się w szkole, gdy wszyscy rozpoczną już pracę </a:t>
            </a:r>
            <a:br>
              <a:rPr lang="pl-PL" altLang="pl-PL" sz="2800" kern="0" dirty="0">
                <a:latin typeface="Gabriola" pitchFamily="82" charset="0"/>
              </a:rPr>
            </a:br>
            <a:r>
              <a:rPr lang="pl-PL" altLang="pl-PL" sz="2800" kern="0" dirty="0">
                <a:latin typeface="Gabriola" pitchFamily="82" charset="0"/>
              </a:rPr>
              <a:t>z arkuszem, a nie otrzyma zgody na pisanie egzaminu, </a:t>
            </a:r>
            <a:br>
              <a:rPr lang="pl-PL" altLang="pl-PL" sz="2800" kern="0" dirty="0">
                <a:latin typeface="Gabriola" pitchFamily="82" charset="0"/>
              </a:rPr>
            </a:br>
            <a:r>
              <a:rPr lang="pl-PL" altLang="pl-PL" sz="2800" kern="0" dirty="0">
                <a:latin typeface="Gabriola" pitchFamily="82" charset="0"/>
              </a:rPr>
              <a:t>musi napisać egzamin w dodatkowym terminie.</a:t>
            </a:r>
          </a:p>
        </p:txBody>
      </p:sp>
    </p:spTree>
    <p:extLst>
      <p:ext uri="{BB962C8B-B14F-4D97-AF65-F5344CB8AC3E}">
        <p14:creationId xmlns:p14="http://schemas.microsoft.com/office/powerpoint/2010/main" val="1745737328"/>
      </p:ext>
    </p:extLst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8897" y="491010"/>
            <a:ext cx="6965245" cy="120248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Co trzeba zabrać!!!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149" y="1818810"/>
            <a:ext cx="7223760" cy="45297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800" dirty="0" smtClean="0">
                <a:latin typeface="Gabriola" pitchFamily="82" charset="0"/>
              </a:rPr>
              <a:t>Bezwzględnie każdy zdający zaopatruje </a:t>
            </a:r>
            <a:br>
              <a:rPr lang="pl-PL" sz="2800" dirty="0" smtClean="0">
                <a:latin typeface="Gabriola" pitchFamily="82" charset="0"/>
              </a:rPr>
            </a:br>
            <a:r>
              <a:rPr lang="pl-PL" sz="2800" dirty="0" smtClean="0">
                <a:latin typeface="Gabriola" pitchFamily="82" charset="0"/>
              </a:rPr>
              <a:t>się w </a:t>
            </a:r>
            <a:r>
              <a:rPr lang="pl-PL" sz="2800" b="1" u="sng" dirty="0" smtClean="0">
                <a:latin typeface="Gabriola" pitchFamily="82" charset="0"/>
              </a:rPr>
              <a:t>długopis z czarnym wkładem.</a:t>
            </a:r>
            <a:endParaRPr lang="pl-PL" sz="2800" dirty="0" smtClean="0">
              <a:latin typeface="Gabriola" pitchFamily="82" charset="0"/>
            </a:endParaRPr>
          </a:p>
          <a:p>
            <a:pPr algn="ctr">
              <a:defRPr/>
            </a:pPr>
            <a:r>
              <a:rPr lang="pl-PL" sz="2800" dirty="0" smtClean="0">
                <a:latin typeface="Gabriola" pitchFamily="82" charset="0"/>
              </a:rPr>
              <a:t>W drugim dniu należy dodatkowo przynieść </a:t>
            </a:r>
            <a:r>
              <a:rPr lang="pl-PL" sz="2800" b="1" u="sng" dirty="0" smtClean="0">
                <a:latin typeface="Gabriola" pitchFamily="82" charset="0"/>
              </a:rPr>
              <a:t>linijkę</a:t>
            </a:r>
            <a:r>
              <a:rPr lang="pl-PL" sz="2800" dirty="0" smtClean="0">
                <a:latin typeface="Gabriola" pitchFamily="82" charset="0"/>
              </a:rPr>
              <a:t>. </a:t>
            </a:r>
            <a:r>
              <a:rPr lang="pl-PL" sz="2800" b="1" u="sng" dirty="0" smtClean="0">
                <a:latin typeface="Gabriola" pitchFamily="82" charset="0"/>
              </a:rPr>
              <a:t>Rysunki</a:t>
            </a:r>
            <a:r>
              <a:rPr lang="pl-PL" sz="2800" dirty="0" smtClean="0">
                <a:latin typeface="Gabriola" pitchFamily="82" charset="0"/>
              </a:rPr>
              <a:t> – jeżeli trzeba je wykonać – zdający wykonują </a:t>
            </a:r>
            <a:r>
              <a:rPr lang="pl-PL" sz="2800" b="1" u="sng" dirty="0" smtClean="0">
                <a:latin typeface="Gabriola" pitchFamily="82" charset="0"/>
              </a:rPr>
              <a:t>długopisem</a:t>
            </a:r>
            <a:r>
              <a:rPr lang="pl-PL" sz="2800" dirty="0" smtClean="0">
                <a:latin typeface="Gabriola" pitchFamily="82" charset="0"/>
              </a:rPr>
              <a:t>.</a:t>
            </a:r>
          </a:p>
          <a:p>
            <a:pPr>
              <a:defRPr/>
            </a:pPr>
            <a:r>
              <a:rPr lang="pl-PL" sz="2800" dirty="0" smtClean="0">
                <a:latin typeface="Gabriola" pitchFamily="82" charset="0"/>
              </a:rPr>
              <a:t>Butelkę z wodą</a:t>
            </a:r>
          </a:p>
          <a:p>
            <a:pPr marL="0" indent="0">
              <a:buNone/>
              <a:defRPr/>
            </a:pPr>
            <a:endParaRPr lang="pl-PL" sz="2800" dirty="0" smtClean="0">
              <a:latin typeface="Gabriola" pitchFamily="82" charset="0"/>
            </a:endParaRPr>
          </a:p>
          <a:p>
            <a:pPr marL="0" indent="0" algn="ctr">
              <a:buNone/>
              <a:defRPr/>
            </a:pPr>
            <a:endParaRPr lang="pl-PL" sz="2800" dirty="0" smtClean="0">
              <a:latin typeface="Gabriola" pitchFamily="8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744" y="824438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8897" y="491010"/>
            <a:ext cx="6965245" cy="1202485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Czego nie wnosimy na salę!!!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2149" y="1818810"/>
            <a:ext cx="7223760" cy="45297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800" dirty="0" smtClean="0">
                <a:latin typeface="Gabriola" pitchFamily="82" charset="0"/>
              </a:rPr>
              <a:t>Pod żadnym pozorem </a:t>
            </a:r>
            <a:r>
              <a:rPr lang="pl-PL" sz="2800" b="1" dirty="0" smtClean="0">
                <a:solidFill>
                  <a:srgbClr val="FF0000"/>
                </a:solidFill>
                <a:latin typeface="Gabriola" pitchFamily="82" charset="0"/>
              </a:rPr>
              <a:t>nie wnosimy </a:t>
            </a:r>
            <a:r>
              <a:rPr lang="pl-PL" sz="2800" dirty="0" smtClean="0">
                <a:latin typeface="Gabriola" pitchFamily="82" charset="0"/>
              </a:rPr>
              <a:t>dodatkowych przedmiotów np.:  maskotek, torebek.</a:t>
            </a:r>
          </a:p>
          <a:p>
            <a:pPr algn="ctr">
              <a:defRPr/>
            </a:pPr>
            <a:r>
              <a:rPr lang="pl-PL" sz="2800" dirty="0">
                <a:latin typeface="Gabriola" pitchFamily="82" charset="0"/>
              </a:rPr>
              <a:t>Obowiązuje bezwzględny zakaz przynoszenia  na egzamin urządzeń telekomunikacyjnych i multimedialnych.</a:t>
            </a:r>
          </a:p>
          <a:p>
            <a:pPr algn="ctr">
              <a:defRPr/>
            </a:pPr>
            <a:r>
              <a:rPr lang="pl-PL" sz="2800" dirty="0">
                <a:latin typeface="Gabriola" pitchFamily="82" charset="0"/>
              </a:rPr>
              <a:t> Jeśli urządzenie zostanie przyniesione na egzamin i  zakłóci przebieg pracy, egzamin dla danego ucznia zostaje przerwany</a:t>
            </a:r>
            <a:r>
              <a:rPr lang="pl-PL" sz="2800" dirty="0" smtClean="0">
                <a:latin typeface="Gabriola" pitchFamily="82" charset="0"/>
              </a:rPr>
              <a:t>.</a:t>
            </a:r>
          </a:p>
          <a:p>
            <a:pPr algn="ctr">
              <a:defRPr/>
            </a:pPr>
            <a:r>
              <a:rPr lang="pl-PL" sz="2800" b="1" dirty="0" smtClean="0">
                <a:solidFill>
                  <a:srgbClr val="FF0000"/>
                </a:solidFill>
                <a:latin typeface="Gabriola" pitchFamily="82" charset="0"/>
              </a:rPr>
              <a:t>Nie wolno przynosić</a:t>
            </a:r>
            <a:r>
              <a:rPr lang="pl-PL" sz="2800" dirty="0" smtClean="0">
                <a:latin typeface="Gabriola" pitchFamily="82" charset="0"/>
              </a:rPr>
              <a:t>, a tym samym używać – korektora, a w drugim dniu także kalkulatora</a:t>
            </a:r>
            <a:endParaRPr lang="pl-PL" sz="2800" dirty="0" smtClean="0">
              <a:latin typeface="Garamond" panose="02020404030301010803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744" y="802667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latin typeface="Gabriola" pitchFamily="82" charset="0"/>
              </a:rPr>
              <a:t>Wejście do sali</a:t>
            </a:r>
            <a:endParaRPr lang="pl-PL" sz="4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0080" y="2027817"/>
            <a:ext cx="7759337" cy="36038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2800" dirty="0" smtClean="0">
                <a:latin typeface="Gabriola" pitchFamily="82" charset="0"/>
              </a:rPr>
              <a:t>Przed wejściem do </a:t>
            </a:r>
            <a:r>
              <a:rPr lang="pl-PL" sz="2800" dirty="0" smtClean="0">
                <a:latin typeface="Gabriola" pitchFamily="82" charset="0"/>
              </a:rPr>
              <a:t>sali uczniowie losują numer stolika</a:t>
            </a:r>
            <a:endParaRPr lang="pl-PL" sz="2800" dirty="0" smtClean="0">
              <a:latin typeface="Gabriola" pitchFamily="82" charset="0"/>
            </a:endParaRPr>
          </a:p>
          <a:p>
            <a:pPr algn="ctr">
              <a:defRPr/>
            </a:pPr>
            <a:r>
              <a:rPr lang="pl-PL" sz="2800" dirty="0" smtClean="0">
                <a:latin typeface="Gabriola" pitchFamily="82" charset="0"/>
              </a:rPr>
              <a:t>W sali należy usiąść na wyznaczonym miejscu.</a:t>
            </a:r>
          </a:p>
          <a:p>
            <a:pPr marL="0" indent="0" algn="ctr">
              <a:buNone/>
              <a:defRPr/>
            </a:pP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221" y="685664"/>
            <a:ext cx="1080271" cy="71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194" y="846958"/>
            <a:ext cx="573074" cy="57917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3044</TotalTime>
  <Words>701</Words>
  <Application>Microsoft Office PowerPoint</Application>
  <PresentationFormat>Pokaz na ekranie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31" baseType="lpstr">
      <vt:lpstr>Arial</vt:lpstr>
      <vt:lpstr>Brush Script MT</vt:lpstr>
      <vt:lpstr>Century Gothic</vt:lpstr>
      <vt:lpstr>Constantia</vt:lpstr>
      <vt:lpstr>Franklin Gothic Book</vt:lpstr>
      <vt:lpstr>Gabriola</vt:lpstr>
      <vt:lpstr>Garamond</vt:lpstr>
      <vt:lpstr>Rage Italic</vt:lpstr>
      <vt:lpstr>Tahoma</vt:lpstr>
      <vt:lpstr>Wingdings</vt:lpstr>
      <vt:lpstr>Pushpin</vt:lpstr>
      <vt:lpstr>Prezentacja programu PowerPoint</vt:lpstr>
      <vt:lpstr>Prezentacja programu PowerPoint</vt:lpstr>
      <vt:lpstr>Terminy egzaminu ósmoklasisty Każdego dnia przychodzimy do szkoły na 8:30 Spotykamy się na 3 piętrze  </vt:lpstr>
      <vt:lpstr>Prezentacja programu PowerPoint</vt:lpstr>
      <vt:lpstr>Termin egzaminów dodatkowych</vt:lpstr>
      <vt:lpstr>Prezentacja programu PowerPoint</vt:lpstr>
      <vt:lpstr>Co trzeba zabrać!!!</vt:lpstr>
      <vt:lpstr>Czego nie wnosimy na salę!!!</vt:lpstr>
      <vt:lpstr>Wejście do sali</vt:lpstr>
      <vt:lpstr>Rozdanie arkuszy</vt:lpstr>
      <vt:lpstr>Początek pracy z arkuszem</vt:lpstr>
      <vt:lpstr>Zestawy egzaminacyjne</vt:lpstr>
      <vt:lpstr>Prezentacja programu PowerPoint</vt:lpstr>
      <vt:lpstr>Zachowanie w czasie pracy</vt:lpstr>
      <vt:lpstr>Wyjście z sali w czasie pracy</vt:lpstr>
      <vt:lpstr>Koniec pracy z arkuszem</vt:lpstr>
      <vt:lpstr>Unieważnienie</vt:lpstr>
      <vt:lpstr>Wyniki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Małgorzata Dróbka</dc:creator>
  <cp:lastModifiedBy>Wioletta Majchrzak</cp:lastModifiedBy>
  <cp:revision>68</cp:revision>
  <dcterms:created xsi:type="dcterms:W3CDTF">2014-09-16T21:39:22Z</dcterms:created>
  <dcterms:modified xsi:type="dcterms:W3CDTF">2023-05-17T06:30:26Z</dcterms:modified>
</cp:coreProperties>
</file>